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2" r:id="rId2"/>
    <p:sldId id="272" r:id="rId3"/>
    <p:sldId id="268" r:id="rId4"/>
    <p:sldId id="270" r:id="rId5"/>
    <p:sldId id="264" r:id="rId6"/>
    <p:sldId id="265" r:id="rId7"/>
    <p:sldId id="266" r:id="rId8"/>
    <p:sldId id="267" r:id="rId9"/>
    <p:sldId id="269" r:id="rId10"/>
    <p:sldId id="273" r:id="rId11"/>
    <p:sldId id="276" r:id="rId12"/>
    <p:sldId id="277" r:id="rId13"/>
    <p:sldId id="274" r:id="rId14"/>
    <p:sldId id="275" r:id="rId15"/>
    <p:sldId id="278" r:id="rId16"/>
    <p:sldId id="279" r:id="rId17"/>
    <p:sldId id="280" r:id="rId18"/>
    <p:sldId id="281" r:id="rId19"/>
    <p:sldId id="284" r:id="rId20"/>
    <p:sldId id="285" r:id="rId21"/>
    <p:sldId id="286" r:id="rId22"/>
    <p:sldId id="287" r:id="rId23"/>
    <p:sldId id="288" r:id="rId24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7" autoAdjust="0"/>
    <p:restoredTop sz="94660"/>
  </p:normalViewPr>
  <p:slideViewPr>
    <p:cSldViewPr>
      <p:cViewPr varScale="1">
        <p:scale>
          <a:sx n="69" d="100"/>
          <a:sy n="69" d="100"/>
        </p:scale>
        <p:origin x="1144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E1BD2A-F24E-4ECA-82B3-08C5D5A627D6}" type="slidenum">
              <a:rPr lang="nl-NL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1179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741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2806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998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8481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6867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1818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2320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7175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0198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1962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58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8039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2362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4907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093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149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7534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503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9502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4193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5825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8619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1BD2A-F24E-4ECA-82B3-08C5D5A627D6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8243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128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8353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3333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7231D7-12E3-40E6-B58C-185A2A1A5ABD}" type="datetime3">
              <a:rPr lang="nl-NL" noProof="0" smtClean="0"/>
              <a:t>25/8/18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15" name="Afbeelding 14" descr="UT powerpoint sheet small 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E775C0-32C4-485C-AC16-6F1056953CDD}" type="datetime3">
              <a:rPr lang="nl-NL" noProof="0" smtClean="0"/>
              <a:t>25/8/18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Afbeelding 8" descr="UT powerpoint sheet small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1343C0-62E8-4148-A126-14A6C6823156}" type="datetime3">
              <a:rPr lang="nl-NL" noProof="0" smtClean="0"/>
              <a:t>25/8/18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Picture 2" descr="E:\Project\Universiteit Twente\Huisstijlimplementatie 2009 - ICT\Werkdocumenten\09 Producten\092 Powerpoint - vernieuwd\Powerpoint - vernieuwd 100325\UT powerpoint sheet small 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0" name="Picture 3" descr="E:\Project\Universiteit Twente\Huisstijlimplementatie 2009 - ICT\Werkdocumenten\09 Producten\092 Powerpoint - vernieuwd\Powerpoint - vernieuwd 100325\UT powerpoint sheet small 1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2" name="Picture 4" descr="E:\Project\Universiteit Twente\Huisstijlimplementatie 2009 - ICT\Werkdocumenten\09 Producten\092 Powerpoint - vernieuwd\Powerpoint - vernieuwd 100325\UT powerpoint sheet small 2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5" name="Picture 5" descr="E:\Project\Universiteit Twente\Huisstijlimplementatie 2009 - ICT\Werkdocumenten\09 Producten\092 Powerpoint - vernieuwd\Powerpoint - vernieuwd 100325\UT powerpoint sheet small 3.jp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69963" cy="68945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C43351-4E14-4D15-AFB0-C61392C01A16}" type="datetime3">
              <a:rPr lang="nl-NL" noProof="0" smtClean="0"/>
              <a:t>25/8/18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  <p:pic>
        <p:nvPicPr>
          <p:cNvPr id="9" name="Afbeelding 8" descr="UT powerpoint sheet small 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551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6F6BCD-8492-4DFC-B465-93F5D30C860E}" type="datetime3">
              <a:rPr lang="nl-NL" noProof="0" smtClean="0"/>
              <a:t>25/8/18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0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E80B01-A035-4381-9A82-F33941C17658}" type="datetime3">
              <a:rPr lang="nl-NL" noProof="0" smtClean="0"/>
              <a:t>25/8/18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8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48AABF-F848-4EEA-A7F8-34657BADB5DD}" type="datetime3">
              <a:rPr lang="nl-NL" noProof="0" smtClean="0"/>
              <a:t>25/8/18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8072462" cy="4000528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4F564-E12A-4B8D-8961-28EB5C6D8B97}" type="datetime3">
              <a:rPr lang="nl-NL" noProof="0" smtClean="0"/>
              <a:t>25/8/18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4546800" cy="4415508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6"/>
          </p:nvPr>
        </p:nvSpPr>
        <p:spPr>
          <a:xfrm>
            <a:off x="5670000" y="1713600"/>
            <a:ext cx="3189600" cy="43236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D394D6-6F07-4633-A206-C13CF768FBE2}" type="datetime3">
              <a:rPr lang="nl-NL" noProof="0" smtClean="0"/>
              <a:t>25/8/18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5AF247-D935-40B6-8C89-5F97C1D190F6}" type="datetime3">
              <a:rPr lang="nl-NL" noProof="0" smtClean="0"/>
              <a:t>25/8/18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4"/>
          </p:nvPr>
        </p:nvSpPr>
        <p:spPr>
          <a:xfrm>
            <a:off x="1071538" y="1641599"/>
            <a:ext cx="8072462" cy="3999600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1762125" y="1636713"/>
            <a:ext cx="7381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here and type the title</a:t>
            </a:r>
            <a:endParaRPr lang="en-US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here and type the subtitle</a:t>
            </a:r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:\Universiteit Twente\Verkenningsfase 2008\Information Technology\Specifications\Logoset Universiteit Twente\04-07-09 Universiteit Twente Logoset ENG NL\Universiteit Twente Logoset ENG NL\RGB\WMF\UT_Logo_Black_EN.WMF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942664" y="6333197"/>
            <a:ext cx="2019600" cy="40199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00" y="2051050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Klik</a:t>
            </a:r>
            <a:r>
              <a:rPr lang="en-US" noProof="0" dirty="0" smtClean="0"/>
              <a:t> </a:t>
            </a:r>
            <a:r>
              <a:rPr lang="en-US" noProof="0" dirty="0" err="1" smtClean="0"/>
              <a:t>om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opmaakprofielen</a:t>
            </a:r>
            <a:r>
              <a:rPr lang="en-US" noProof="0" dirty="0" smtClean="0"/>
              <a:t> van de </a:t>
            </a:r>
            <a:r>
              <a:rPr lang="en-US" noProof="0" dirty="0" err="1" smtClean="0"/>
              <a:t>modeltekst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2375" y="6402388"/>
            <a:ext cx="936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725BC445-7A64-42CC-864F-B5B06796116F}" type="datetime3">
              <a:rPr lang="nl-NL" smtClean="0"/>
              <a:t>25/8/18</a:t>
            </a:fld>
            <a:endParaRPr lang="nl-NL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0125" y="6402388"/>
            <a:ext cx="4032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r>
              <a:rPr lang="en-US" smtClean="0"/>
              <a:t>Footer text: to modify choose 'Insert' (or ‘View’ for Office 2003 or earlier) then 'Header and footer'</a:t>
            </a:r>
            <a:endParaRPr lang="nl-NL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9000" y="6400800"/>
            <a:ext cx="374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D818A380-CEF3-4FA4-B905-6E6A3B62A7C3}" type="slidenum">
              <a:rPr lang="nl-NL"/>
              <a:pPr/>
              <a:t>‹#›</a:t>
            </a:fld>
            <a:endParaRPr lang="nl-NL" dirty="0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080000" y="1636713"/>
            <a:ext cx="807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50" r:id="rId3"/>
    <p:sldLayoutId id="2147483667" r:id="rId4"/>
    <p:sldLayoutId id="2147483666" r:id="rId5"/>
    <p:sldLayoutId id="2147483660" r:id="rId6"/>
    <p:sldLayoutId id="2147483665" r:id="rId7"/>
    <p:sldLayoutId id="2147483661" r:id="rId8"/>
    <p:sldLayoutId id="2147483662" r:id="rId9"/>
    <p:sldLayoutId id="2147483672" r:id="rId10"/>
    <p:sldLayoutId id="2147483663" r:id="rId11"/>
    <p:sldLayoutId id="2147483671" r:id="rId12"/>
    <p:sldLayoutId id="2147483664" r:id="rId13"/>
    <p:sldLayoutId id="2147483670" r:id="rId14"/>
    <p:sldLayoutId id="2147483656" r:id="rId15"/>
    <p:sldLayoutId id="2147483657" r:id="rId16"/>
    <p:sldLayoutId id="2147483658" r:id="rId17"/>
    <p:sldLayoutId id="2147483659" r:id="rId1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9pPr>
    </p:titleStyle>
    <p:bodyStyle>
      <a:lvl1pPr marL="255588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809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801688" indent="-2381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3pPr>
      <a:lvl4pPr marL="1077913" indent="-2508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4pPr>
      <a:lvl5pPr marL="13446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5pPr>
      <a:lvl6pPr marL="18018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6pPr>
      <a:lvl7pPr marL="22590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7pPr>
      <a:lvl8pPr marL="27162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8pPr>
      <a:lvl9pPr marL="31734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lcalisto/aframe-openlayers-component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r.calisto.pt/prizepapers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r.calisto.pt/prizepapers" TargetMode="External"/><Relationship Id="rId5" Type="http://schemas.openxmlformats.org/officeDocument/2006/relationships/image" Target="../media/image27.gif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r.calisto.pt/prizepapers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gif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fram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r.calisto.pt/prizepapers" TargetMode="External"/><Relationship Id="rId5" Type="http://schemas.openxmlformats.org/officeDocument/2006/relationships/hyperlink" Target="https://github.com/lcalisto/prize-papers-VR" TargetMode="External"/><Relationship Id="rId4" Type="http://schemas.openxmlformats.org/officeDocument/2006/relationships/hyperlink" Target="https://github.com/lcalisto/aframe-openlayers-compon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2276872"/>
            <a:ext cx="6786562" cy="981819"/>
          </a:xfrm>
        </p:spPr>
        <p:txBody>
          <a:bodyPr/>
          <a:lstStyle/>
          <a:p>
            <a:pPr algn="ctr"/>
            <a:r>
              <a:rPr lang="en-US" dirty="0" smtClean="0"/>
              <a:t>Building </a:t>
            </a:r>
            <a:r>
              <a:rPr lang="en-US" dirty="0"/>
              <a:t>a </a:t>
            </a:r>
            <a:r>
              <a:rPr lang="en-US" dirty="0" err="1"/>
              <a:t>WebVR</a:t>
            </a:r>
            <a:r>
              <a:rPr lang="en-US" dirty="0"/>
              <a:t> environment to bring historical shipping data </a:t>
            </a:r>
            <a:r>
              <a:rPr lang="en-US" dirty="0" smtClean="0"/>
              <a:t>alive</a:t>
            </a:r>
            <a:endParaRPr lang="en-US" dirty="0"/>
          </a:p>
        </p:txBody>
      </p:sp>
      <p:pic>
        <p:nvPicPr>
          <p:cNvPr id="1026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720080" cy="84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30360" y="3447473"/>
            <a:ext cx="6598598" cy="701117"/>
          </a:xfrm>
        </p:spPr>
        <p:txBody>
          <a:bodyPr/>
          <a:lstStyle/>
          <a:p>
            <a:r>
              <a:rPr lang="en-US" sz="1400" dirty="0"/>
              <a:t>L. </a:t>
            </a:r>
            <a:r>
              <a:rPr lang="en-US" sz="1400" dirty="0" smtClean="0"/>
              <a:t>Calisto, </a:t>
            </a:r>
            <a:r>
              <a:rPr lang="en-US" sz="1400" dirty="0"/>
              <a:t>I. </a:t>
            </a:r>
            <a:r>
              <a:rPr lang="en-US" sz="1400" dirty="0" err="1" smtClean="0"/>
              <a:t>Dobraja,Y</a:t>
            </a:r>
            <a:r>
              <a:rPr lang="en-US" sz="1400" dirty="0"/>
              <a:t>. </a:t>
            </a:r>
            <a:r>
              <a:rPr lang="en-US" sz="1400" dirty="0" smtClean="0"/>
              <a:t>Gu, </a:t>
            </a:r>
            <a:r>
              <a:rPr lang="en-US" sz="1400" dirty="0"/>
              <a:t>A. </a:t>
            </a:r>
            <a:r>
              <a:rPr lang="en-US" sz="1400" dirty="0" smtClean="0"/>
              <a:t>Weber, </a:t>
            </a:r>
            <a:r>
              <a:rPr lang="en-US" sz="1400" dirty="0"/>
              <a:t>J. v </a:t>
            </a:r>
            <a:r>
              <a:rPr lang="en-US" sz="1400" dirty="0" err="1" smtClean="0"/>
              <a:t>Lottum</a:t>
            </a:r>
            <a:r>
              <a:rPr lang="en-US" sz="1400" dirty="0" smtClean="0"/>
              <a:t>, </a:t>
            </a:r>
            <a:r>
              <a:rPr lang="en-US" sz="1400" dirty="0"/>
              <a:t>M. </a:t>
            </a:r>
            <a:r>
              <a:rPr lang="en-US" sz="1400" dirty="0" err="1" smtClean="0"/>
              <a:t>Huetink</a:t>
            </a:r>
            <a:r>
              <a:rPr lang="en-US" sz="1400" dirty="0" smtClean="0"/>
              <a:t>, </a:t>
            </a:r>
            <a:r>
              <a:rPr lang="en-US" sz="1400" dirty="0"/>
              <a:t>M. J. </a:t>
            </a:r>
            <a:r>
              <a:rPr lang="en-US" sz="1400" dirty="0" smtClean="0"/>
              <a:t>Kraak</a:t>
            </a:r>
            <a:r>
              <a:rPr lang="en-US" sz="1400" baseline="30000" dirty="0" smtClean="0"/>
              <a:t> </a:t>
            </a:r>
            <a:endParaRPr lang="en-US" sz="1400" dirty="0"/>
          </a:p>
          <a:p>
            <a:pPr algn="ctr"/>
            <a:r>
              <a:rPr lang="en-US" sz="1400" dirty="0" smtClean="0"/>
              <a:t>August 31, </a:t>
            </a:r>
            <a:r>
              <a:rPr lang="en-US" sz="1400" dirty="0"/>
              <a:t>2018</a:t>
            </a:r>
          </a:p>
        </p:txBody>
      </p:sp>
      <p:pic>
        <p:nvPicPr>
          <p:cNvPr id="7" name="Content Placeholder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5317" y="741925"/>
            <a:ext cx="2273675" cy="63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1223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59706" y="2204864"/>
            <a:ext cx="7801200" cy="356915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sz="2400" dirty="0"/>
              <a:t>Do we have tools to publish maps in </a:t>
            </a:r>
            <a:r>
              <a:rPr lang="en-US" sz="2400" dirty="0" err="1"/>
              <a:t>WebVR</a:t>
            </a:r>
            <a:r>
              <a:rPr lang="en-US" sz="2400" dirty="0"/>
              <a:t>?</a:t>
            </a:r>
          </a:p>
          <a:p>
            <a:pPr lvl="1">
              <a:lnSpc>
                <a:spcPct val="150000"/>
              </a:lnSpc>
            </a:pP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Can we use </a:t>
            </a:r>
            <a:r>
              <a:rPr lang="en-US" sz="2400" dirty="0" err="1" smtClean="0"/>
              <a:t>WebVR</a:t>
            </a:r>
            <a:r>
              <a:rPr lang="en-US" sz="2400" dirty="0" smtClean="0"/>
              <a:t> in the Prize Papers dataset?</a:t>
            </a:r>
          </a:p>
          <a:p>
            <a:pPr lvl="1">
              <a:lnSpc>
                <a:spcPct val="150000"/>
              </a:lnSpc>
            </a:pP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Will VR make it easier to </a:t>
            </a:r>
            <a:r>
              <a:rPr lang="en-US" sz="2400" dirty="0" smtClean="0"/>
              <a:t>explore </a:t>
            </a:r>
            <a:r>
              <a:rPr lang="en-US" sz="2400" dirty="0" smtClean="0"/>
              <a:t>the dataset</a:t>
            </a:r>
            <a:r>
              <a:rPr lang="en-US" sz="2400" dirty="0"/>
              <a:t>?</a:t>
            </a:r>
          </a:p>
          <a:p>
            <a:pPr lvl="1"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0000" y="1085885"/>
            <a:ext cx="7775378" cy="487331"/>
          </a:xfrm>
        </p:spPr>
        <p:txBody>
          <a:bodyPr/>
          <a:lstStyle/>
          <a:p>
            <a:r>
              <a:rPr lang="en-US" dirty="0" smtClean="0"/>
              <a:t>More questions</a:t>
            </a:r>
            <a:endParaRPr lang="nl-NL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4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0000" y="1085885"/>
            <a:ext cx="7775378" cy="487331"/>
          </a:xfrm>
        </p:spPr>
        <p:txBody>
          <a:bodyPr/>
          <a:lstStyle/>
          <a:p>
            <a:r>
              <a:rPr lang="nl-NL" dirty="0"/>
              <a:t>aframe-openlayers-component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5" name="Content Placeholder 1"/>
          <p:cNvSpPr>
            <a:spLocks noGrp="1"/>
          </p:cNvSpPr>
          <p:nvPr>
            <p:ph idx="1"/>
          </p:nvPr>
        </p:nvSpPr>
        <p:spPr>
          <a:xfrm>
            <a:off x="507125" y="2035851"/>
            <a:ext cx="8621356" cy="336782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sz="2400" dirty="0" smtClean="0"/>
              <a:t>A-Frame </a:t>
            </a:r>
            <a:r>
              <a:rPr lang="en-US" sz="2400" dirty="0"/>
              <a:t>component that allows </a:t>
            </a:r>
            <a:r>
              <a:rPr lang="en-US" sz="2400" dirty="0" err="1" smtClean="0"/>
              <a:t>OpenLayers</a:t>
            </a:r>
            <a:r>
              <a:rPr lang="en-US" sz="2400" dirty="0" smtClean="0"/>
              <a:t> </a:t>
            </a:r>
            <a:r>
              <a:rPr lang="en-US" sz="2400" dirty="0"/>
              <a:t>maps inside </a:t>
            </a:r>
            <a:r>
              <a:rPr lang="en-US" sz="2400" dirty="0" err="1" smtClean="0"/>
              <a:t>WebVR</a:t>
            </a:r>
            <a:r>
              <a:rPr lang="en-US" sz="24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Still under development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Fell free to fork, add issues and contribute if you </a:t>
            </a:r>
            <a:r>
              <a:rPr lang="en-US" sz="2400" dirty="0" smtClean="0"/>
              <a:t>like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hlinkClick r:id="rId5"/>
              </a:rPr>
              <a:t>https://github.com/lcalisto/aframe-openlayers-component</a:t>
            </a:r>
            <a:endParaRPr lang="en-US" sz="2400" dirty="0"/>
          </a:p>
          <a:p>
            <a:pPr lvl="1">
              <a:lnSpc>
                <a:spcPct val="150000"/>
              </a:lnSpc>
            </a:pPr>
            <a:endParaRPr lang="en-US" sz="2400" dirty="0"/>
          </a:p>
          <a:p>
            <a:pPr lvl="1">
              <a:lnSpc>
                <a:spcPct val="15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64848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0000" y="1085885"/>
            <a:ext cx="7775378" cy="487331"/>
          </a:xfrm>
        </p:spPr>
        <p:txBody>
          <a:bodyPr/>
          <a:lstStyle/>
          <a:p>
            <a:r>
              <a:rPr lang="nl-NL" dirty="0"/>
              <a:t>aframe-openlayers-component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8" name="Picture 4" descr="Exam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5" y="2132856"/>
            <a:ext cx="4849431" cy="25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ampl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923" y="3972040"/>
            <a:ext cx="4875015" cy="236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816971" y="1656482"/>
            <a:ext cx="8056066" cy="336782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sz="2400" dirty="0" smtClean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032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5125" y="1863520"/>
            <a:ext cx="7801200" cy="648072"/>
          </a:xfrm>
        </p:spPr>
        <p:txBody>
          <a:bodyPr/>
          <a:lstStyle/>
          <a:p>
            <a:pPr marL="257175" lvl="1" indent="0">
              <a:lnSpc>
                <a:spcPct val="150000"/>
              </a:lnSpc>
              <a:buNone/>
            </a:pPr>
            <a:r>
              <a:rPr lang="en-US" sz="2400" b="1" dirty="0" smtClean="0"/>
              <a:t>Backend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  <a:p>
            <a:pPr lvl="1"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0000" y="1085885"/>
            <a:ext cx="7775378" cy="487331"/>
          </a:xfrm>
        </p:spPr>
        <p:txBody>
          <a:bodyPr/>
          <a:lstStyle/>
          <a:p>
            <a:r>
              <a:rPr lang="en-US" dirty="0" smtClean="0"/>
              <a:t>prize papers VR environment</a:t>
            </a:r>
            <a:endParaRPr lang="nl-NL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2" name="Picture 8" descr="Resultado de imagem para flask pyth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53773"/>
            <a:ext cx="3560853" cy="222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stgis-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0" y="2962085"/>
            <a:ext cx="25050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m para rest ap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64" y="2564904"/>
            <a:ext cx="2181410" cy="232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7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5125" y="1707074"/>
            <a:ext cx="7801200" cy="4458229"/>
          </a:xfrm>
        </p:spPr>
        <p:txBody>
          <a:bodyPr/>
          <a:lstStyle/>
          <a:p>
            <a:pPr marL="257175" lvl="1" indent="0">
              <a:lnSpc>
                <a:spcPct val="150000"/>
              </a:lnSpc>
              <a:buNone/>
            </a:pPr>
            <a:r>
              <a:rPr lang="en-US" sz="2400" b="1" dirty="0" smtClean="0"/>
              <a:t>Frontend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Plain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(bad choice!)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Html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A-frame</a:t>
            </a:r>
            <a:endParaRPr lang="en-US" sz="2400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aframe</a:t>
            </a:r>
            <a:r>
              <a:rPr lang="en-US" sz="2400" dirty="0" smtClean="0"/>
              <a:t>-</a:t>
            </a:r>
            <a:r>
              <a:rPr lang="en-US" sz="2400" dirty="0" err="1" smtClean="0"/>
              <a:t>openlayers</a:t>
            </a:r>
            <a:r>
              <a:rPr lang="en-US" sz="2400" dirty="0" smtClean="0"/>
              <a:t>-component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aframe-gui</a:t>
            </a:r>
            <a:endParaRPr lang="en-US" sz="2400" dirty="0" smtClean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sz="2400" dirty="0" smtClean="0"/>
              <a:t>a-framed</a:t>
            </a:r>
          </a:p>
          <a:p>
            <a:pPr marL="563563" lvl="2" indent="0">
              <a:lnSpc>
                <a:spcPct val="150000"/>
              </a:lnSpc>
              <a:buNone/>
            </a:pP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0" name="Picture 2" descr="Resultado de imagem para a-frame v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921954"/>
            <a:ext cx="1863719" cy="217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08272" y="1127042"/>
            <a:ext cx="7775378" cy="487331"/>
          </a:xfrm>
        </p:spPr>
        <p:txBody>
          <a:bodyPr/>
          <a:lstStyle/>
          <a:p>
            <a:r>
              <a:rPr lang="en-US" dirty="0" smtClean="0"/>
              <a:t>prize papers VR environment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27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5125" y="1707075"/>
            <a:ext cx="7801200" cy="92983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sz="2400" dirty="0" smtClean="0"/>
              <a:t>Panels </a:t>
            </a:r>
            <a:r>
              <a:rPr lang="en-US" sz="2400" dirty="0" smtClean="0"/>
              <a:t>mode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08272" y="1127042"/>
            <a:ext cx="7775378" cy="487331"/>
          </a:xfrm>
        </p:spPr>
        <p:txBody>
          <a:bodyPr/>
          <a:lstStyle/>
          <a:p>
            <a:r>
              <a:rPr lang="en-US" dirty="0" smtClean="0"/>
              <a:t>prize papers VR environment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27" y="2492896"/>
            <a:ext cx="7892371" cy="33295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7784" y="5822489"/>
            <a:ext cx="3916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lvl="1" indent="0" algn="ctr">
              <a:lnSpc>
                <a:spcPct val="150000"/>
              </a:lnSpc>
              <a:buNone/>
            </a:pPr>
            <a:r>
              <a:rPr lang="en-US" sz="2000" kern="0" dirty="0">
                <a:hlinkClick r:id="rId6"/>
              </a:rPr>
              <a:t>https://vr.calisto.pt/prizepapers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5672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5125" y="1707075"/>
            <a:ext cx="7801200" cy="92983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sz="2400" dirty="0" smtClean="0"/>
              <a:t>Panels </a:t>
            </a:r>
            <a:r>
              <a:rPr lang="en-US" sz="2400" dirty="0" smtClean="0"/>
              <a:t>mode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08272" y="1127042"/>
            <a:ext cx="7775378" cy="487331"/>
          </a:xfrm>
        </p:spPr>
        <p:txBody>
          <a:bodyPr/>
          <a:lstStyle/>
          <a:p>
            <a:r>
              <a:rPr lang="en-US" dirty="0" smtClean="0"/>
              <a:t>prize papers VR environment</a:t>
            </a:r>
            <a:endParaRPr lang="nl-NL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27" y="2553488"/>
            <a:ext cx="7882754" cy="317937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627784" y="5822489"/>
            <a:ext cx="3916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lvl="1" indent="0" algn="ctr">
              <a:lnSpc>
                <a:spcPct val="150000"/>
              </a:lnSpc>
              <a:buNone/>
            </a:pPr>
            <a:r>
              <a:rPr lang="en-US" sz="2000" kern="0" dirty="0">
                <a:hlinkClick r:id="rId6"/>
              </a:rPr>
              <a:t>https://vr.calisto.pt/prizepapers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2436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17" y="2553488"/>
            <a:ext cx="7886163" cy="318075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5125" y="1707075"/>
            <a:ext cx="7801200" cy="92983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sz="2400" dirty="0" smtClean="0"/>
              <a:t>Inverted globe mode (global data)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08272" y="1127042"/>
            <a:ext cx="7775378" cy="487331"/>
          </a:xfrm>
        </p:spPr>
        <p:txBody>
          <a:bodyPr/>
          <a:lstStyle/>
          <a:p>
            <a:r>
              <a:rPr lang="en-US" dirty="0" smtClean="0"/>
              <a:t>prize papers VR environment</a:t>
            </a:r>
            <a:endParaRPr lang="nl-NL" dirty="0"/>
          </a:p>
        </p:txBody>
      </p:sp>
      <p:sp>
        <p:nvSpPr>
          <p:cNvPr id="18" name="Rectangle 17"/>
          <p:cNvSpPr/>
          <p:nvPr/>
        </p:nvSpPr>
        <p:spPr>
          <a:xfrm>
            <a:off x="2627784" y="5822489"/>
            <a:ext cx="3916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lvl="1" indent="0" algn="ctr">
              <a:lnSpc>
                <a:spcPct val="150000"/>
              </a:lnSpc>
              <a:buNone/>
            </a:pPr>
            <a:r>
              <a:rPr lang="en-US" sz="2000" kern="0" dirty="0">
                <a:hlinkClick r:id="rId6"/>
              </a:rPr>
              <a:t>https://vr.calisto.pt/prizepapers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57645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5125" y="1707075"/>
            <a:ext cx="7801200" cy="92983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sz="2400" dirty="0" smtClean="0"/>
              <a:t>User experience in our VR lab. (Inverted globe)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08272" y="1127042"/>
            <a:ext cx="7775378" cy="487331"/>
          </a:xfrm>
        </p:spPr>
        <p:txBody>
          <a:bodyPr/>
          <a:lstStyle/>
          <a:p>
            <a:r>
              <a:rPr lang="en-US" dirty="0" smtClean="0"/>
              <a:t>prize papers VR environment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636913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5125" y="1707075"/>
            <a:ext cx="7801200" cy="92983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sz="2400" dirty="0" smtClean="0"/>
              <a:t>User experience. More testing needed.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08272" y="1127042"/>
            <a:ext cx="7775378" cy="487331"/>
          </a:xfrm>
        </p:spPr>
        <p:txBody>
          <a:bodyPr/>
          <a:lstStyle/>
          <a:p>
            <a:r>
              <a:rPr lang="en-US" dirty="0" smtClean="0"/>
              <a:t>prize papers VR environment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72" y="2492896"/>
            <a:ext cx="3579097" cy="2016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32" y="4077072"/>
            <a:ext cx="4049801" cy="228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1044827" y="1831706"/>
            <a:ext cx="7801200" cy="4333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55588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809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2pPr>
            <a:lvl3pPr marL="801688" indent="-238125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3pPr>
            <a:lvl4pPr marL="1077913" indent="-250825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3446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018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6pPr>
            <a:lvl7pPr marL="22590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7pPr>
            <a:lvl8pPr marL="27162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8pPr>
            <a:lvl9pPr marL="31734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333333"/>
                </a:solidFill>
              </a:rPr>
              <a:t>Open specification that makes it possible to experience VR in your </a:t>
            </a:r>
            <a:r>
              <a:rPr lang="en-US" dirty="0" smtClean="0">
                <a:solidFill>
                  <a:srgbClr val="333333"/>
                </a:solidFill>
              </a:rPr>
              <a:t>browser </a:t>
            </a:r>
            <a:r>
              <a:rPr lang="en-US" b="1" i="1" dirty="0" smtClean="0">
                <a:solidFill>
                  <a:srgbClr val="333333"/>
                </a:solidFill>
              </a:rPr>
              <a:t>using web technology</a:t>
            </a:r>
            <a:r>
              <a:rPr lang="en-US" dirty="0" smtClean="0">
                <a:solidFill>
                  <a:srgbClr val="333333"/>
                </a:solidFill>
              </a:rPr>
              <a:t>!</a:t>
            </a:r>
            <a:endParaRPr lang="nl-NL" dirty="0"/>
          </a:p>
          <a:p>
            <a:pPr>
              <a:lnSpc>
                <a:spcPct val="150000"/>
              </a:lnSpc>
            </a:pPr>
            <a:endParaRPr lang="en-US" kern="0" dirty="0" smtClean="0"/>
          </a:p>
          <a:p>
            <a:pPr lvl="1">
              <a:lnSpc>
                <a:spcPct val="150000"/>
              </a:lnSpc>
              <a:buFontTx/>
              <a:buChar char="-"/>
            </a:pPr>
            <a:endParaRPr lang="en-US" kern="0" dirty="0" smtClean="0"/>
          </a:p>
          <a:p>
            <a:pPr>
              <a:lnSpc>
                <a:spcPct val="150000"/>
              </a:lnSpc>
            </a:pPr>
            <a:r>
              <a:rPr lang="en-US" kern="0" dirty="0" smtClean="0"/>
              <a:t>Works on multiple devices</a:t>
            </a:r>
          </a:p>
          <a:p>
            <a:pPr>
              <a:lnSpc>
                <a:spcPct val="150000"/>
              </a:lnSpc>
            </a:pPr>
            <a:endParaRPr lang="en-US" kern="0" dirty="0" smtClean="0"/>
          </a:p>
          <a:p>
            <a:pPr>
              <a:lnSpc>
                <a:spcPct val="150000"/>
              </a:lnSpc>
            </a:pPr>
            <a:r>
              <a:rPr lang="en-US" kern="0" dirty="0" smtClean="0"/>
              <a:t>Frameworks: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000" b="1" kern="0" dirty="0"/>
              <a:t>A-frame </a:t>
            </a:r>
            <a:r>
              <a:rPr lang="en-US" sz="2000" b="1" kern="0" dirty="0">
                <a:hlinkClick r:id="rId3"/>
              </a:rPr>
              <a:t>https://aframe.io</a:t>
            </a:r>
            <a:r>
              <a:rPr lang="en-US" sz="2000" b="1" kern="0" dirty="0" smtClean="0">
                <a:hlinkClick r:id="rId3"/>
              </a:rPr>
              <a:t>/</a:t>
            </a:r>
            <a:endParaRPr lang="en-US" sz="2000" b="1" kern="0" dirty="0" smtClean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kern="0" dirty="0" smtClean="0"/>
              <a:t>React 360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95736" y="2483885"/>
            <a:ext cx="4824891" cy="768591"/>
          </a:xfrm>
        </p:spPr>
        <p:txBody>
          <a:bodyPr/>
          <a:lstStyle/>
          <a:p>
            <a:pPr marL="257175" lvl="1" indent="0" algn="ctr">
              <a:lnSpc>
                <a:spcPct val="150000"/>
              </a:lnSpc>
              <a:buNone/>
            </a:pPr>
            <a:r>
              <a:rPr lang="en-US" sz="3200" dirty="0"/>
              <a:t>https://webvr.info/</a:t>
            </a: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0000" y="1085885"/>
            <a:ext cx="7775378" cy="487331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webvr</a:t>
            </a:r>
            <a:endParaRPr lang="nl-NL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20" y="3826871"/>
            <a:ext cx="3342614" cy="188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7584" y="1829177"/>
            <a:ext cx="7801200" cy="3810158"/>
          </a:xfrm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en-US" sz="2000" dirty="0"/>
              <a:t>WOW factor</a:t>
            </a:r>
            <a:r>
              <a:rPr lang="en-US" sz="2000" dirty="0" smtClean="0"/>
              <a:t>!</a:t>
            </a:r>
          </a:p>
          <a:p>
            <a:pPr lvl="1">
              <a:lnSpc>
                <a:spcPct val="200000"/>
              </a:lnSpc>
            </a:pPr>
            <a:r>
              <a:rPr lang="en-US" sz="2000" dirty="0" err="1" smtClean="0"/>
              <a:t>WebVR</a:t>
            </a:r>
            <a:r>
              <a:rPr lang="en-US" sz="2000" dirty="0" smtClean="0"/>
              <a:t> </a:t>
            </a:r>
            <a:r>
              <a:rPr lang="en-US" sz="2000" dirty="0"/>
              <a:t>can be used for geo data </a:t>
            </a:r>
            <a:r>
              <a:rPr lang="en-US" sz="2000" dirty="0" smtClean="0"/>
              <a:t>visualization</a:t>
            </a:r>
          </a:p>
          <a:p>
            <a:pPr lvl="1">
              <a:lnSpc>
                <a:spcPct val="200000"/>
              </a:lnSpc>
            </a:pPr>
            <a:r>
              <a:rPr lang="en-US" sz="2000" dirty="0" smtClean="0"/>
              <a:t>User is surrounded by data. Immersive experience useful for complex and big datasets;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Any 3d model can be imported. City data, drone </a:t>
            </a:r>
            <a:r>
              <a:rPr lang="en-US" sz="2000" dirty="0" smtClean="0"/>
              <a:t>data</a:t>
            </a:r>
            <a:r>
              <a:rPr lang="en-US" sz="2000" dirty="0"/>
              <a:t>;</a:t>
            </a:r>
            <a:endParaRPr lang="en-US" sz="2000" dirty="0"/>
          </a:p>
          <a:p>
            <a:pPr lvl="1">
              <a:lnSpc>
                <a:spcPct val="200000"/>
              </a:lnSpc>
            </a:pPr>
            <a:r>
              <a:rPr lang="en-US" sz="2000" dirty="0" err="1" smtClean="0"/>
              <a:t>Openlayers</a:t>
            </a:r>
            <a:r>
              <a:rPr lang="en-US" sz="2000" dirty="0" smtClean="0"/>
              <a:t> and other frameworks can be used.</a:t>
            </a:r>
          </a:p>
          <a:p>
            <a:pPr lvl="2">
              <a:lnSpc>
                <a:spcPct val="150000"/>
              </a:lnSpc>
              <a:buFontTx/>
              <a:buChar char="-"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08272" y="1127042"/>
            <a:ext cx="7775378" cy="487331"/>
          </a:xfrm>
        </p:spPr>
        <p:txBody>
          <a:bodyPr/>
          <a:lstStyle/>
          <a:p>
            <a:r>
              <a:rPr lang="en-US" dirty="0" smtClean="0"/>
              <a:t>Conclusions - Pros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00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7178" y="1707074"/>
            <a:ext cx="8156773" cy="4693726"/>
          </a:xfrm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en-US" sz="2000" dirty="0" smtClean="0"/>
              <a:t>Very recent technology;</a:t>
            </a:r>
          </a:p>
          <a:p>
            <a:pPr lvl="1">
              <a:lnSpc>
                <a:spcPct val="200000"/>
              </a:lnSpc>
            </a:pPr>
            <a:r>
              <a:rPr lang="en-US" sz="2000" dirty="0" smtClean="0"/>
              <a:t>Probably you need to create your components if they don’t exist;</a:t>
            </a:r>
          </a:p>
          <a:p>
            <a:pPr lvl="1">
              <a:lnSpc>
                <a:spcPct val="200000"/>
              </a:lnSpc>
            </a:pPr>
            <a:r>
              <a:rPr lang="en-US" sz="2000" dirty="0" smtClean="0"/>
              <a:t>More difficult to implement;</a:t>
            </a:r>
          </a:p>
          <a:p>
            <a:pPr lvl="1">
              <a:lnSpc>
                <a:spcPct val="200000"/>
              </a:lnSpc>
            </a:pPr>
            <a:r>
              <a:rPr lang="en-US" sz="2000" dirty="0" smtClean="0"/>
              <a:t>Multiple devices/browsers + recent technology = multiple bugs;</a:t>
            </a:r>
          </a:p>
          <a:p>
            <a:pPr lvl="1">
              <a:lnSpc>
                <a:spcPct val="200000"/>
              </a:lnSpc>
            </a:pPr>
            <a:r>
              <a:rPr lang="en-US" sz="2000" dirty="0" smtClean="0"/>
              <a:t>What new techniques can we use? Inverted globe is one, but what else?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Sick </a:t>
            </a:r>
            <a:r>
              <a:rPr lang="en-US" sz="2000" dirty="0" smtClean="0"/>
              <a:t>motion problems.</a:t>
            </a:r>
          </a:p>
          <a:p>
            <a:pPr lvl="2">
              <a:lnSpc>
                <a:spcPct val="150000"/>
              </a:lnSpc>
              <a:buFontTx/>
              <a:buChar char="-"/>
            </a:pPr>
            <a:endParaRPr lang="en-US" sz="2000" dirty="0"/>
          </a:p>
          <a:p>
            <a:pPr lvl="2">
              <a:lnSpc>
                <a:spcPct val="150000"/>
              </a:lnSpc>
              <a:buFontTx/>
              <a:buChar char="-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08272" y="1127042"/>
            <a:ext cx="7775378" cy="487331"/>
          </a:xfrm>
        </p:spPr>
        <p:txBody>
          <a:bodyPr/>
          <a:lstStyle/>
          <a:p>
            <a:r>
              <a:rPr lang="en-US" dirty="0" smtClean="0"/>
              <a:t>Conclusions - CONS</a:t>
            </a:r>
            <a:endParaRPr lang="nl-NL" dirty="0"/>
          </a:p>
        </p:txBody>
      </p:sp>
      <p:pic>
        <p:nvPicPr>
          <p:cNvPr id="1026" name="Picture 2" descr="Resultado de imagem para VR sick mo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165" y="4926156"/>
            <a:ext cx="1531640" cy="153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98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08272" y="1127042"/>
            <a:ext cx="7775378" cy="487331"/>
          </a:xfrm>
        </p:spPr>
        <p:txBody>
          <a:bodyPr/>
          <a:lstStyle/>
          <a:p>
            <a:r>
              <a:rPr lang="en-US" dirty="0" smtClean="0"/>
              <a:t>Final Conclusions</a:t>
            </a:r>
            <a:endParaRPr lang="nl-NL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755576" y="1686490"/>
            <a:ext cx="8388424" cy="471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55588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809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2pPr>
            <a:lvl3pPr marL="801688" indent="-238125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3pPr>
            <a:lvl4pPr marL="1077913" indent="-250825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3446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018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6pPr>
            <a:lvl7pPr marL="22590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7pPr>
            <a:lvl8pPr marL="27162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8pPr>
            <a:lvl9pPr marL="31734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sz="2000" kern="0" dirty="0" smtClean="0"/>
              <a:t>You can use JavaScript frameworks with A-Frame: Angular; </a:t>
            </a:r>
            <a:r>
              <a:rPr lang="en-US" sz="2000" kern="0" dirty="0" err="1" smtClean="0"/>
              <a:t>Vue</a:t>
            </a:r>
            <a:r>
              <a:rPr lang="en-US" sz="2000" kern="0" dirty="0" smtClean="0"/>
              <a:t>; React </a:t>
            </a:r>
            <a:r>
              <a:rPr lang="en-150" sz="2000" kern="0" dirty="0" smtClean="0"/>
              <a:t>…</a:t>
            </a:r>
            <a:endParaRPr lang="en-US" sz="2000" kern="0" dirty="0" smtClean="0"/>
          </a:p>
          <a:p>
            <a:pPr lvl="1">
              <a:lnSpc>
                <a:spcPct val="200000"/>
              </a:lnSpc>
            </a:pPr>
            <a:r>
              <a:rPr lang="en-US" sz="2000" dirty="0"/>
              <a:t>A-frame </a:t>
            </a:r>
            <a:r>
              <a:rPr lang="en-US" sz="2000" dirty="0" smtClean="0"/>
              <a:t>was a good choice;</a:t>
            </a:r>
            <a:endParaRPr lang="en-US" sz="2000" kern="0" dirty="0"/>
          </a:p>
          <a:p>
            <a:pPr lvl="1">
              <a:lnSpc>
                <a:spcPct val="200000"/>
              </a:lnSpc>
            </a:pPr>
            <a:r>
              <a:rPr lang="en-US" sz="2000" kern="0" dirty="0" smtClean="0"/>
              <a:t>Further research needs to be done;</a:t>
            </a:r>
          </a:p>
          <a:p>
            <a:pPr lvl="1">
              <a:lnSpc>
                <a:spcPct val="200000"/>
              </a:lnSpc>
            </a:pPr>
            <a:r>
              <a:rPr lang="en-US" sz="2000" kern="0" dirty="0" smtClean="0"/>
              <a:t>WPS integration can be an interesting option;</a:t>
            </a:r>
          </a:p>
          <a:p>
            <a:pPr lvl="1">
              <a:lnSpc>
                <a:spcPct val="200000"/>
              </a:lnSpc>
            </a:pPr>
            <a:r>
              <a:rPr lang="en-US" sz="2000" kern="0" dirty="0" smtClean="0"/>
              <a:t>Many new functionalities can be added/created.</a:t>
            </a:r>
          </a:p>
        </p:txBody>
      </p:sp>
    </p:spTree>
    <p:extLst>
      <p:ext uri="{BB962C8B-B14F-4D97-AF65-F5344CB8AC3E}">
        <p14:creationId xmlns:p14="http://schemas.microsoft.com/office/powerpoint/2010/main" val="42569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esultado de imagem para postg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409065" y="1659431"/>
            <a:ext cx="8110876" cy="487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55588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809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2pPr>
            <a:lvl3pPr marL="801688" indent="-238125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3pPr>
            <a:lvl4pPr marL="1077913" indent="-250825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3446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018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6pPr>
            <a:lvl7pPr marL="22590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7pPr>
            <a:lvl8pPr marL="27162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8pPr>
            <a:lvl9pPr marL="31734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57175" lvl="1" indent="0" algn="ctr">
              <a:lnSpc>
                <a:spcPct val="150000"/>
              </a:lnSpc>
              <a:buNone/>
            </a:pPr>
            <a:r>
              <a:rPr lang="en-US" sz="2000" b="1" dirty="0" err="1"/>
              <a:t>a</a:t>
            </a:r>
            <a:r>
              <a:rPr lang="en-US" sz="2000" b="1" dirty="0" err="1" smtClean="0"/>
              <a:t>frame</a:t>
            </a:r>
            <a:r>
              <a:rPr lang="en-US" sz="2000" b="1" dirty="0" smtClean="0"/>
              <a:t>-</a:t>
            </a:r>
            <a:r>
              <a:rPr lang="en-US" sz="2000" b="1" dirty="0" err="1" smtClean="0"/>
              <a:t>openlayers</a:t>
            </a:r>
            <a:r>
              <a:rPr lang="en-US" sz="2000" b="1" dirty="0" smtClean="0"/>
              <a:t>-component</a:t>
            </a:r>
            <a:endParaRPr lang="en-US" sz="2000" b="1" dirty="0" smtClean="0">
              <a:hlinkClick r:id="rId4"/>
            </a:endParaRPr>
          </a:p>
          <a:p>
            <a:pPr marL="257175" lvl="1" indent="0" algn="ctr">
              <a:lnSpc>
                <a:spcPct val="150000"/>
              </a:lnSpc>
              <a:buNone/>
            </a:pP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://github.com/lcalisto/aframe-openlayers-component</a:t>
            </a:r>
            <a:endParaRPr lang="en-US" sz="2000" dirty="0"/>
          </a:p>
          <a:p>
            <a:pPr marL="257175" lvl="1" indent="0" algn="ctr">
              <a:lnSpc>
                <a:spcPct val="150000"/>
              </a:lnSpc>
              <a:buNone/>
            </a:pPr>
            <a:endParaRPr lang="en-US" sz="2000" kern="0" dirty="0" smtClean="0"/>
          </a:p>
          <a:p>
            <a:pPr marL="257175" lvl="1" indent="0" algn="ctr">
              <a:lnSpc>
                <a:spcPct val="150000"/>
              </a:lnSpc>
              <a:buNone/>
            </a:pPr>
            <a:r>
              <a:rPr lang="en-US" sz="2000" b="1" kern="0" dirty="0" smtClean="0"/>
              <a:t>Prize Papers VR environment code </a:t>
            </a:r>
          </a:p>
          <a:p>
            <a:pPr marL="257175" lvl="1" indent="0" algn="ctr">
              <a:lnSpc>
                <a:spcPct val="150000"/>
              </a:lnSpc>
              <a:buNone/>
            </a:pPr>
            <a:r>
              <a:rPr lang="en-US" sz="2000" kern="0" dirty="0" smtClean="0"/>
              <a:t>(including this presentation)</a:t>
            </a:r>
            <a:endParaRPr lang="en-US" sz="2000" kern="0" dirty="0"/>
          </a:p>
          <a:p>
            <a:pPr marL="257175" lvl="1" indent="0" algn="ctr">
              <a:lnSpc>
                <a:spcPct val="150000"/>
              </a:lnSpc>
              <a:buNone/>
            </a:pPr>
            <a:r>
              <a:rPr lang="en-US" sz="2000" kern="0" dirty="0" smtClean="0">
                <a:hlinkClick r:id="rId5"/>
              </a:rPr>
              <a:t>https</a:t>
            </a:r>
            <a:r>
              <a:rPr lang="en-US" sz="2000" kern="0" dirty="0">
                <a:hlinkClick r:id="rId5"/>
              </a:rPr>
              <a:t>://</a:t>
            </a:r>
            <a:r>
              <a:rPr lang="en-US" sz="2000" kern="0" dirty="0" smtClean="0">
                <a:hlinkClick r:id="rId5"/>
              </a:rPr>
              <a:t>github.com/lcalisto/prize-papers-VR</a:t>
            </a:r>
            <a:endParaRPr lang="en-US" sz="2000" kern="0" dirty="0" smtClean="0"/>
          </a:p>
          <a:p>
            <a:pPr marL="257175" lvl="1" indent="0" algn="ctr">
              <a:lnSpc>
                <a:spcPct val="150000"/>
              </a:lnSpc>
              <a:buNone/>
            </a:pPr>
            <a:endParaRPr lang="en-US" sz="2000" kern="0" dirty="0" smtClean="0"/>
          </a:p>
          <a:p>
            <a:pPr marL="257175" lvl="1" indent="0" algn="ctr">
              <a:lnSpc>
                <a:spcPct val="150000"/>
              </a:lnSpc>
              <a:buNone/>
            </a:pPr>
            <a:r>
              <a:rPr lang="en-US" sz="2000" b="1" kern="0" dirty="0" smtClean="0"/>
              <a:t>The VR environment can be accessed at</a:t>
            </a:r>
          </a:p>
          <a:p>
            <a:pPr marL="257175" lvl="1" indent="0" algn="ctr">
              <a:lnSpc>
                <a:spcPct val="150000"/>
              </a:lnSpc>
              <a:buNone/>
            </a:pPr>
            <a:r>
              <a:rPr lang="en-US" sz="2000" kern="0" dirty="0" smtClean="0">
                <a:hlinkClick r:id="rId6"/>
              </a:rPr>
              <a:t>https://vr.calisto.pt/prizepapers</a:t>
            </a:r>
            <a:endParaRPr lang="en-US" sz="2000" kern="0" dirty="0" smtClean="0"/>
          </a:p>
          <a:p>
            <a:pPr marL="257175" lvl="1" indent="0">
              <a:lnSpc>
                <a:spcPct val="150000"/>
              </a:lnSpc>
              <a:buNone/>
            </a:pPr>
            <a:endParaRPr lang="en-US" sz="2000" kern="0" dirty="0" smtClean="0"/>
          </a:p>
          <a:p>
            <a:pPr marL="257175" lvl="1" indent="0">
              <a:lnSpc>
                <a:spcPct val="150000"/>
              </a:lnSpc>
              <a:buNone/>
            </a:pPr>
            <a:endParaRPr lang="en-US" sz="2000" kern="0" dirty="0" smtClean="0"/>
          </a:p>
        </p:txBody>
      </p:sp>
      <p:pic>
        <p:nvPicPr>
          <p:cNvPr id="2056" name="Picture 8" descr="Resultado de imagem para github corn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0"/>
            <a:ext cx="1619672" cy="16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0112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57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4827" y="1700808"/>
            <a:ext cx="7801200" cy="43221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Can </a:t>
            </a:r>
            <a:r>
              <a:rPr lang="en-US" dirty="0" err="1" smtClean="0"/>
              <a:t>WebVR</a:t>
            </a:r>
            <a:r>
              <a:rPr lang="en-US" dirty="0" smtClean="0"/>
              <a:t> be used to Display, Explore, Analyze </a:t>
            </a:r>
            <a:r>
              <a:rPr lang="en-US" dirty="0" err="1" smtClean="0"/>
              <a:t>Geodata</a:t>
            </a:r>
            <a:r>
              <a:rPr lang="en-US" dirty="0" smtClean="0"/>
              <a:t>?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What technology can we use</a:t>
            </a:r>
            <a:r>
              <a:rPr lang="en-US" dirty="0" smtClean="0"/>
              <a:t>? </a:t>
            </a:r>
          </a:p>
          <a:p>
            <a:pPr marL="257175" lvl="1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smtClean="0"/>
              <a:t>Native (Unity) vs Web (A-frame)</a:t>
            </a:r>
          </a:p>
          <a:p>
            <a:pPr marL="257175" lvl="1" indent="0">
              <a:lnSpc>
                <a:spcPct val="150000"/>
              </a:lnSpc>
              <a:buNone/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 smtClean="0"/>
              <a:t>techniques? Not technology!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Is VR </a:t>
            </a:r>
            <a:r>
              <a:rPr lang="en-US" dirty="0"/>
              <a:t>for exploration of </a:t>
            </a:r>
            <a:r>
              <a:rPr lang="en-US" dirty="0" err="1" smtClean="0"/>
              <a:t>spatio</a:t>
            </a:r>
            <a:r>
              <a:rPr lang="en-US" dirty="0" smtClean="0"/>
              <a:t>-temporal data?</a:t>
            </a:r>
            <a:endParaRPr lang="en-US" dirty="0"/>
          </a:p>
          <a:p>
            <a:pPr marL="800100" lvl="1" indent="-342900">
              <a:buFontTx/>
              <a:buChar char="-"/>
            </a:pPr>
            <a:r>
              <a:rPr lang="en-US" dirty="0" smtClean="0"/>
              <a:t>Which ways can 2d </a:t>
            </a:r>
            <a:r>
              <a:rPr lang="en-US" dirty="0"/>
              <a:t>maps </a:t>
            </a:r>
            <a:r>
              <a:rPr lang="en-US" dirty="0" smtClean="0"/>
              <a:t>be displayed in VR?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Can we use panels?</a:t>
            </a:r>
            <a:endParaRPr lang="en-US" dirty="0"/>
          </a:p>
          <a:p>
            <a:pPr marL="800100" lvl="1" indent="-342900">
              <a:buFontTx/>
              <a:buChar char="-"/>
            </a:pPr>
            <a:r>
              <a:rPr lang="en-US" dirty="0" smtClean="0"/>
              <a:t>Local </a:t>
            </a:r>
            <a:r>
              <a:rPr lang="en-US" dirty="0"/>
              <a:t>data VS global </a:t>
            </a:r>
            <a:r>
              <a:rPr lang="en-US" dirty="0" smtClean="0"/>
              <a:t>data?</a:t>
            </a:r>
          </a:p>
          <a:p>
            <a:pPr lvl="1"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0000" y="1085885"/>
            <a:ext cx="7775378" cy="487331"/>
          </a:xfrm>
        </p:spPr>
        <p:txBody>
          <a:bodyPr/>
          <a:lstStyle/>
          <a:p>
            <a:r>
              <a:rPr lang="en-US" dirty="0" smtClean="0"/>
              <a:t>Our questions</a:t>
            </a:r>
            <a:endParaRPr lang="nl-NL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58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7584" y="2420888"/>
            <a:ext cx="7801200" cy="2736304"/>
          </a:xfrm>
        </p:spPr>
        <p:txBody>
          <a:bodyPr/>
          <a:lstStyle/>
          <a:p>
            <a:pPr marL="257175" lvl="1" indent="0" algn="ctr">
              <a:lnSpc>
                <a:spcPct val="150000"/>
              </a:lnSpc>
              <a:buNone/>
            </a:pPr>
            <a:r>
              <a:rPr lang="en-US" sz="4400" dirty="0" smtClean="0"/>
              <a:t>Can </a:t>
            </a:r>
            <a:r>
              <a:rPr lang="en-US" sz="4400" dirty="0" err="1" smtClean="0"/>
              <a:t>WebVR</a:t>
            </a:r>
            <a:r>
              <a:rPr lang="en-US" sz="4400" dirty="0" smtClean="0"/>
              <a:t> deal with </a:t>
            </a:r>
            <a:r>
              <a:rPr lang="en-US" sz="4400" dirty="0" err="1" smtClean="0"/>
              <a:t>geodata</a:t>
            </a:r>
            <a:r>
              <a:rPr lang="en-US" sz="4400" dirty="0" smtClean="0"/>
              <a:t>?</a:t>
            </a:r>
            <a:r>
              <a:rPr lang="en-US" sz="4400" dirty="0"/>
              <a:t> </a:t>
            </a:r>
            <a:r>
              <a:rPr lang="en-US" sz="4400" dirty="0" smtClean="0"/>
              <a:t>How?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0000" y="1085885"/>
            <a:ext cx="7775378" cy="487331"/>
          </a:xfrm>
        </p:spPr>
        <p:txBody>
          <a:bodyPr/>
          <a:lstStyle/>
          <a:p>
            <a:r>
              <a:rPr lang="en-US" dirty="0" smtClean="0"/>
              <a:t>Main question</a:t>
            </a:r>
            <a:endParaRPr lang="nl-NL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2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</a:t>
            </a:r>
            <a:r>
              <a:rPr lang="en-US" dirty="0"/>
              <a:t>the Royal Navy vessel or a private man-of-war captured an enemy ship, a court needed to establish whether the vessel was in fact a lawful </a:t>
            </a:r>
            <a:r>
              <a:rPr lang="en-US" dirty="0" smtClean="0"/>
              <a:t>prize</a:t>
            </a:r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determine this, crew members were </a:t>
            </a:r>
            <a:r>
              <a:rPr lang="en-US" dirty="0" smtClean="0"/>
              <a:t>cross-examined (interrogated) </a:t>
            </a:r>
            <a:r>
              <a:rPr lang="en-US" dirty="0"/>
              <a:t>about all matters relating to the ownership of the ship and its </a:t>
            </a:r>
            <a:r>
              <a:rPr lang="en-US" dirty="0" smtClean="0"/>
              <a:t>cargo</a:t>
            </a:r>
          </a:p>
          <a:p>
            <a:pPr marL="0" indent="0">
              <a:buNone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From </a:t>
            </a:r>
            <a:r>
              <a:rPr lang="en-US" dirty="0"/>
              <a:t>1652 to 1815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1196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79999" y="1169225"/>
            <a:ext cx="7921075" cy="487331"/>
          </a:xfrm>
        </p:spPr>
        <p:txBody>
          <a:bodyPr/>
          <a:lstStyle/>
          <a:p>
            <a:r>
              <a:rPr lang="en-US" dirty="0" smtClean="0"/>
              <a:t>The data: Legal </a:t>
            </a:r>
            <a:r>
              <a:rPr lang="en-US" dirty="0"/>
              <a:t>pirates: The Prize </a:t>
            </a:r>
            <a:r>
              <a:rPr lang="en-US" dirty="0" smtClean="0"/>
              <a:t>Papers</a:t>
            </a:r>
            <a:endParaRPr lang="nl-NL" dirty="0"/>
          </a:p>
        </p:txBody>
      </p:sp>
      <p:pic>
        <p:nvPicPr>
          <p:cNvPr id="8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10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4178" y="2060848"/>
            <a:ext cx="7801200" cy="3560763"/>
          </a:xfrm>
        </p:spPr>
        <p:txBody>
          <a:bodyPr/>
          <a:lstStyle/>
          <a:p>
            <a:r>
              <a:rPr lang="nl-NL" dirty="0"/>
              <a:t>The digitized </a:t>
            </a:r>
            <a:r>
              <a:rPr lang="nl-NL" dirty="0" smtClean="0"/>
              <a:t>interrogations </a:t>
            </a:r>
            <a:r>
              <a:rPr lang="en-US" dirty="0" smtClean="0"/>
              <a:t>of </a:t>
            </a:r>
            <a:r>
              <a:rPr lang="en-US" dirty="0"/>
              <a:t>the Prize Papers are </a:t>
            </a:r>
            <a:r>
              <a:rPr lang="en-US" dirty="0" smtClean="0"/>
              <a:t>vast </a:t>
            </a:r>
            <a:r>
              <a:rPr lang="nl-NL" dirty="0" smtClean="0"/>
              <a:t>and </a:t>
            </a:r>
            <a:r>
              <a:rPr lang="nl-NL" dirty="0"/>
              <a:t>valuable collection </a:t>
            </a:r>
            <a:r>
              <a:rPr lang="nl-NL" dirty="0" smtClean="0"/>
              <a:t>of judicial </a:t>
            </a:r>
            <a:r>
              <a:rPr lang="nl-NL" dirty="0"/>
              <a:t>documents, </a:t>
            </a:r>
            <a:r>
              <a:rPr lang="nl-NL" dirty="0" smtClean="0"/>
              <a:t>private and </a:t>
            </a:r>
            <a:r>
              <a:rPr lang="nl-NL" dirty="0"/>
              <a:t>official letters, </a:t>
            </a:r>
            <a:r>
              <a:rPr lang="nl-NL" dirty="0" smtClean="0"/>
              <a:t>shipping lists</a:t>
            </a:r>
            <a:r>
              <a:rPr lang="nl-NL" dirty="0"/>
              <a:t>, and ledgers </a:t>
            </a:r>
            <a:r>
              <a:rPr lang="nl-NL" dirty="0" smtClean="0"/>
              <a:t>covering the </a:t>
            </a:r>
            <a:r>
              <a:rPr lang="nl-NL" dirty="0"/>
              <a:t>period between </a:t>
            </a:r>
            <a:r>
              <a:rPr lang="nl-NL" dirty="0" smtClean="0"/>
              <a:t>1652 and </a:t>
            </a:r>
            <a:r>
              <a:rPr lang="nl-NL" dirty="0"/>
              <a:t>1815.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0000" y="1085885"/>
            <a:ext cx="7775378" cy="487331"/>
          </a:xfrm>
        </p:spPr>
        <p:txBody>
          <a:bodyPr/>
          <a:lstStyle/>
          <a:p>
            <a:r>
              <a:rPr lang="en-US" dirty="0"/>
              <a:t>Legal pirates: The Prize </a:t>
            </a:r>
            <a:r>
              <a:rPr lang="en-US" dirty="0" smtClean="0"/>
              <a:t>Papers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140968"/>
            <a:ext cx="4153161" cy="3007962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1196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2" name="Content Placeholder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3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6901" y="1819581"/>
            <a:ext cx="7801200" cy="42582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Trade routes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Shipped commodities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Migration patterns of </a:t>
            </a:r>
            <a:r>
              <a:rPr lang="en-US" dirty="0"/>
              <a:t>maritime </a:t>
            </a:r>
            <a:r>
              <a:rPr lang="en-US" dirty="0" smtClean="0"/>
              <a:t>personnel</a:t>
            </a:r>
          </a:p>
          <a:p>
            <a:pPr>
              <a:lnSpc>
                <a:spcPct val="150000"/>
              </a:lnSpc>
            </a:pPr>
            <a:r>
              <a:rPr lang="en-US" dirty="0"/>
              <a:t>M</a:t>
            </a:r>
            <a:r>
              <a:rPr lang="en-US" dirty="0" smtClean="0"/>
              <a:t>erchant networks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Labor </a:t>
            </a:r>
            <a:r>
              <a:rPr lang="en-US" dirty="0"/>
              <a:t>relations on </a:t>
            </a:r>
            <a:r>
              <a:rPr lang="en-US" dirty="0" smtClean="0"/>
              <a:t>board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Political status:</a:t>
            </a:r>
          </a:p>
          <a:p>
            <a:pPr lvl="1"/>
            <a:r>
              <a:rPr lang="nl-NL" sz="1600" i="1" dirty="0"/>
              <a:t>American Revolutionary War </a:t>
            </a:r>
            <a:endParaRPr lang="nl-NL" sz="1600" i="1" dirty="0" smtClean="0"/>
          </a:p>
          <a:p>
            <a:pPr lvl="1"/>
            <a:r>
              <a:rPr lang="nl-NL" sz="1600" i="1" dirty="0" smtClean="0"/>
              <a:t>Anglo-Dutch Wars</a:t>
            </a:r>
          </a:p>
          <a:p>
            <a:pPr lvl="1"/>
            <a:r>
              <a:rPr lang="en-US" sz="1600" i="1" dirty="0" smtClean="0"/>
              <a:t>War </a:t>
            </a:r>
            <a:r>
              <a:rPr lang="en-US" sz="1600" i="1" dirty="0"/>
              <a:t>of the Spanish </a:t>
            </a:r>
            <a:r>
              <a:rPr lang="en-US" sz="1600" i="1" dirty="0" smtClean="0"/>
              <a:t>Succession</a:t>
            </a:r>
          </a:p>
          <a:p>
            <a:pPr lvl="1"/>
            <a:r>
              <a:rPr lang="nl-NL" sz="1600" i="1" dirty="0"/>
              <a:t>Napoleonic Wars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0000" y="1085885"/>
            <a:ext cx="7775378" cy="487331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Prize </a:t>
            </a:r>
            <a:r>
              <a:rPr lang="en-US" dirty="0" smtClean="0"/>
              <a:t>Papers Dataset</a:t>
            </a:r>
            <a:endParaRPr lang="nl-NL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95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6901" y="1819581"/>
            <a:ext cx="7801200" cy="9613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Excel datasheet</a:t>
            </a:r>
            <a:endParaRPr lang="nl-NL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0000" y="1085885"/>
            <a:ext cx="7775378" cy="487331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Prize </a:t>
            </a:r>
            <a:r>
              <a:rPr lang="en-US" dirty="0" smtClean="0"/>
              <a:t>Papers Dataset</a:t>
            </a:r>
            <a:endParaRPr lang="nl-NL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80" y="2420888"/>
            <a:ext cx="8856984" cy="33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6901" y="1819581"/>
            <a:ext cx="7801200" cy="6013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Too much data, it’s easy to create visual clutter.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9CC7F-86E1-48DE-82DC-E9AC50D04532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80000" y="1085885"/>
            <a:ext cx="7775378" cy="487331"/>
          </a:xfrm>
        </p:spPr>
        <p:txBody>
          <a:bodyPr/>
          <a:lstStyle/>
          <a:p>
            <a:r>
              <a:rPr lang="en-US" dirty="0" smtClean="0"/>
              <a:t>The Prize Papers Dataset</a:t>
            </a:r>
            <a:endParaRPr lang="nl-NL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51920" y="6400800"/>
            <a:ext cx="4032250" cy="261785"/>
          </a:xfrm>
        </p:spPr>
        <p:txBody>
          <a:bodyPr/>
          <a:lstStyle/>
          <a:p>
            <a:r>
              <a:rPr lang="en-US" noProof="0" dirty="0" smtClean="0"/>
              <a:t>L. Calisto et al. | ITC August 31, 2018</a:t>
            </a:r>
            <a:endParaRPr lang="en-US" noProof="0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69663"/>
            <a:ext cx="2196827" cy="61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s://www.itc.nl/.publisher/sd/utwente_base/ws2016/img/itc/itc-logo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6" y="159937"/>
            <a:ext cx="670461" cy="7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516" y="2506951"/>
            <a:ext cx="6272415" cy="370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_EN">
  <a:themeElements>
    <a:clrScheme name="UT_wi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4B233"/>
      </a:accent1>
      <a:accent2>
        <a:srgbClr val="CF0072"/>
      </a:accent2>
      <a:accent3>
        <a:srgbClr val="FED100"/>
      </a:accent3>
      <a:accent4>
        <a:srgbClr val="0098C3"/>
      </a:accent4>
      <a:accent5>
        <a:srgbClr val="DC0C30"/>
      </a:accent5>
      <a:accent6>
        <a:srgbClr val="006A4D"/>
      </a:accent6>
      <a:hlink>
        <a:srgbClr val="4F2D7F"/>
      </a:hlink>
      <a:folHlink>
        <a:srgbClr val="887B1B"/>
      </a:folHlink>
    </a:clrScheme>
    <a:fontScheme name="Standaardontwer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CA440"/>
        </a:accent1>
        <a:accent2>
          <a:srgbClr val="FFD600"/>
        </a:accent2>
        <a:accent3>
          <a:srgbClr val="FFFFFF"/>
        </a:accent3>
        <a:accent4>
          <a:srgbClr val="000000"/>
        </a:accent4>
        <a:accent5>
          <a:srgbClr val="B5CFAF"/>
        </a:accent5>
        <a:accent6>
          <a:srgbClr val="E7C200"/>
        </a:accent6>
        <a:hlink>
          <a:srgbClr val="C40079"/>
        </a:hlink>
        <a:folHlink>
          <a:srgbClr val="0098A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UT_EN 4-3</Template>
  <TotalTime>513</TotalTime>
  <Words>892</Words>
  <Application>Microsoft Office PowerPoint</Application>
  <PresentationFormat>On-screen Show (4:3)</PresentationFormat>
  <Paragraphs>181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Arial Narrow</vt:lpstr>
      <vt:lpstr>Wingdings</vt:lpstr>
      <vt:lpstr>UT_EN</vt:lpstr>
      <vt:lpstr>Building a WebVR environment to bring historical shipping data alive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Twente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Calisto, L (ITC)</dc:creator>
  <cp:lastModifiedBy>Calisto, L (ITC)</cp:lastModifiedBy>
  <cp:revision>37</cp:revision>
  <dcterms:created xsi:type="dcterms:W3CDTF">2018-08-23T15:35:04Z</dcterms:created>
  <dcterms:modified xsi:type="dcterms:W3CDTF">2018-08-25T23:00:55Z</dcterms:modified>
</cp:coreProperties>
</file>